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3" r:id="rId6"/>
    <p:sldId id="260" r:id="rId7"/>
    <p:sldId id="264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3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4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6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73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96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07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67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8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4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6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7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6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6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1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F7A2745-D26F-4D0C-9E77-60753EB1C9C5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1889AA0-7673-455C-B01B-7CEEECD9B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8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rkomilenkovic@cantab.net" TargetMode="External"/><Relationship Id="rId2" Type="http://schemas.openxmlformats.org/officeDocument/2006/relationships/hyperlink" Target="mailto:milmil@f.bg.ac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2"/>
            <a:ext cx="7772400" cy="2057399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Heritage Diplomacy: </a:t>
            </a:r>
            <a:br>
              <a:rPr lang="sr-Latn-RS" sz="2800" b="1" dirty="0"/>
            </a:br>
            <a:r>
              <a:rPr lang="en-US" sz="2800" b="1" dirty="0"/>
              <a:t>Towards Mitigating Bilateral Identity Disputes In The Western Balkans Within the EU Accession Framework Through Inclusive Intangible Culture Research and Safeguarding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9582" y="3273289"/>
            <a:ext cx="6400800" cy="251460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en-US" sz="4000" b="1" dirty="0" err="1">
                <a:solidFill>
                  <a:schemeClr val="bg1"/>
                </a:solidFill>
              </a:rPr>
              <a:t>Miloš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Milenković</a:t>
            </a:r>
            <a:r>
              <a:rPr lang="en-US" sz="4000" b="1" dirty="0">
                <a:solidFill>
                  <a:schemeClr val="bg1"/>
                </a:solidFill>
              </a:rPr>
              <a:t>, </a:t>
            </a:r>
            <a:endParaRPr lang="sr-Latn-RS" sz="4000" b="1" dirty="0">
              <a:solidFill>
                <a:schemeClr val="bg1"/>
              </a:solidFill>
            </a:endParaRPr>
          </a:p>
          <a:p>
            <a:pPr algn="r"/>
            <a:r>
              <a:rPr lang="en-US" sz="4000" b="1" dirty="0">
                <a:solidFill>
                  <a:schemeClr val="bg1"/>
                </a:solidFill>
              </a:rPr>
              <a:t>Marko </a:t>
            </a:r>
            <a:r>
              <a:rPr lang="en-US" sz="4000" b="1" dirty="0" err="1">
                <a:solidFill>
                  <a:schemeClr val="bg1"/>
                </a:solidFill>
              </a:rPr>
              <a:t>Pišev</a:t>
            </a:r>
            <a:r>
              <a:rPr lang="en-US" sz="4000" b="1" dirty="0">
                <a:solidFill>
                  <a:schemeClr val="bg1"/>
                </a:solidFill>
              </a:rPr>
              <a:t>, </a:t>
            </a:r>
            <a:endParaRPr lang="sr-Latn-RS" sz="4000" b="1" dirty="0">
              <a:solidFill>
                <a:schemeClr val="bg1"/>
              </a:solidFill>
            </a:endParaRPr>
          </a:p>
          <a:p>
            <a:pPr algn="r"/>
            <a:r>
              <a:rPr lang="en-US" sz="4000" b="1" dirty="0" err="1">
                <a:solidFill>
                  <a:schemeClr val="bg1"/>
                </a:solidFill>
              </a:rPr>
              <a:t>Jelena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Ćuković</a:t>
            </a:r>
            <a:endParaRPr lang="en-US" sz="4000" b="1" dirty="0">
              <a:solidFill>
                <a:schemeClr val="bg1"/>
              </a:solidFill>
            </a:endParaRP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University of Belgrade, Faculty of Philosophy </a:t>
            </a:r>
          </a:p>
          <a:p>
            <a:pPr algn="r"/>
            <a:r>
              <a:rPr lang="en-US" sz="4000" b="1" dirty="0">
                <a:solidFill>
                  <a:schemeClr val="bg1"/>
                </a:solidFill>
              </a:rPr>
              <a:t>Branko </a:t>
            </a:r>
            <a:r>
              <a:rPr lang="en-US" sz="4000" b="1" dirty="0" err="1">
                <a:solidFill>
                  <a:schemeClr val="bg1"/>
                </a:solidFill>
              </a:rPr>
              <a:t>Banović</a:t>
            </a:r>
            <a:r>
              <a:rPr lang="en-US" sz="4000" b="1" dirty="0">
                <a:solidFill>
                  <a:schemeClr val="bg1"/>
                </a:solidFill>
              </a:rPr>
              <a:t>, </a:t>
            </a: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Institute of Ethnography SASA</a:t>
            </a:r>
          </a:p>
          <a:p>
            <a:pPr algn="r"/>
            <a:r>
              <a:rPr lang="en-US" sz="4000" b="1" dirty="0">
                <a:solidFill>
                  <a:schemeClr val="bg1"/>
                </a:solidFill>
              </a:rPr>
              <a:t>Marko </a:t>
            </a:r>
            <a:r>
              <a:rPr lang="en-US" sz="4000" b="1" dirty="0" err="1">
                <a:solidFill>
                  <a:schemeClr val="bg1"/>
                </a:solidFill>
              </a:rPr>
              <a:t>Milenković</a:t>
            </a:r>
            <a:endParaRPr lang="en-US" sz="4000" b="1" dirty="0">
              <a:solidFill>
                <a:schemeClr val="bg1"/>
              </a:solidFill>
            </a:endParaRP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Institute of Social Sciences</a:t>
            </a:r>
            <a:r>
              <a:rPr lang="sr-Latn-RS" sz="4000" dirty="0">
                <a:solidFill>
                  <a:schemeClr val="bg1"/>
                </a:solidFill>
              </a:rPr>
              <a:t>,</a:t>
            </a:r>
            <a:r>
              <a:rPr lang="en-US" sz="4000" dirty="0">
                <a:solidFill>
                  <a:schemeClr val="bg1"/>
                </a:solidFill>
              </a:rPr>
              <a:t> Belgrade</a:t>
            </a: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C</a:t>
            </a:r>
            <a:r>
              <a:rPr lang="sr-Latn-RS" sz="4000" dirty="0">
                <a:solidFill>
                  <a:schemeClr val="bg1"/>
                </a:solidFill>
              </a:rPr>
              <a:t>CSDD</a:t>
            </a:r>
            <a:r>
              <a:rPr lang="en-US" sz="4000" dirty="0">
                <a:solidFill>
                  <a:schemeClr val="bg1"/>
                </a:solidFill>
              </a:rPr>
              <a:t>, Johns Hopkins University </a:t>
            </a:r>
            <a:endParaRPr lang="sr-Latn-RS" sz="4000" dirty="0">
              <a:solidFill>
                <a:schemeClr val="bg1"/>
              </a:solidFill>
            </a:endParaRP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School</a:t>
            </a:r>
            <a:r>
              <a:rPr lang="sr-Latn-RS" sz="4000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chemeClr val="bg1"/>
                </a:solidFill>
              </a:rPr>
              <a:t>of Advanced International Studies (SAIS), Bologna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87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Prof Miloš Milenkovic </a:t>
            </a:r>
            <a:r>
              <a:rPr lang="sr-Latn-RS" dirty="0">
                <a:solidFill>
                  <a:srgbClr val="FF0000"/>
                </a:solidFill>
                <a:hlinkClick r:id="rId2"/>
              </a:rPr>
              <a:t>milmil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@</a:t>
            </a:r>
            <a:r>
              <a:rPr lang="en-US" dirty="0" err="1">
                <a:solidFill>
                  <a:srgbClr val="FF0000"/>
                </a:solidFill>
                <a:hlinkClick r:id="rId2"/>
              </a:rPr>
              <a:t>f.bg.ac.rs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Dr Marko </a:t>
            </a:r>
            <a:r>
              <a:rPr lang="en-US" dirty="0" err="1">
                <a:solidFill>
                  <a:schemeClr val="tx1"/>
                </a:solidFill>
              </a:rPr>
              <a:t>Milenkovi</a:t>
            </a:r>
            <a:r>
              <a:rPr lang="sr-Latn-RS" dirty="0">
                <a:solidFill>
                  <a:schemeClr val="tx1"/>
                </a:solidFill>
              </a:rPr>
              <a:t>ć</a:t>
            </a:r>
            <a:r>
              <a:rPr lang="sr-Latn-R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  <a:hlinkClick r:id="rId3"/>
              </a:rPr>
              <a:t>markomilenkovic@cantab.net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Increasing Bilateral Culturized EU Conditionality  especially in the Western Balkans</a:t>
            </a:r>
          </a:p>
          <a:p>
            <a:r>
              <a:rPr lang="en-GB" dirty="0"/>
              <a:t>Heritage Protection as an International Instrument for Post-Conflict Stabilization - Still Unsatisfactory Results</a:t>
            </a:r>
          </a:p>
          <a:p>
            <a:r>
              <a:rPr lang="en-GB" dirty="0"/>
              <a:t>Intangible Cultural Heritage - The 'Core' of Collective Identity, 'Worth Dying For' </a:t>
            </a:r>
          </a:p>
          <a:p>
            <a:r>
              <a:rPr lang="en-GB" dirty="0"/>
              <a:t>Regional Inclusive Protection of Minority Intangible Cultural Heritage as a Sustainable Alternative?"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Bilateral Culturalized Conditionality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EU Conditionality - Acceptable Asymmetry</a:t>
            </a:r>
            <a:endParaRPr lang="sr-Latn-RS" dirty="0"/>
          </a:p>
          <a:p>
            <a:endParaRPr lang="en-US" dirty="0"/>
          </a:p>
          <a:p>
            <a:r>
              <a:rPr lang="en-US" dirty="0"/>
              <a:t>Regional EU Conditionality - Unleashing Identity Conflicts</a:t>
            </a:r>
            <a:r>
              <a:rPr lang="sr-Latn-RS" dirty="0"/>
              <a:t>?!</a:t>
            </a:r>
          </a:p>
          <a:p>
            <a:endParaRPr lang="en-US" dirty="0"/>
          </a:p>
          <a:p>
            <a:r>
              <a:rPr lang="en-US" dirty="0"/>
              <a:t>Bilateral EU Conditionality - (Un)Acceptable Asymmetry </a:t>
            </a:r>
            <a:endParaRPr lang="sr-Latn-RS" dirty="0"/>
          </a:p>
          <a:p>
            <a:endParaRPr lang="en-US" dirty="0"/>
          </a:p>
          <a:p>
            <a:r>
              <a:rPr lang="en-US" dirty="0" err="1"/>
              <a:t>Culturized</a:t>
            </a:r>
            <a:r>
              <a:rPr lang="en-US" dirty="0"/>
              <a:t> Conditionality, Heritage, and Identity - An Inflammatory Cocktail Requiring Diplomatic Resolution</a:t>
            </a:r>
          </a:p>
        </p:txBody>
      </p:sp>
    </p:spTree>
    <p:extLst>
      <p:ext uri="{BB962C8B-B14F-4D97-AF65-F5344CB8AC3E}">
        <p14:creationId xmlns:p14="http://schemas.microsoft.com/office/powerpoint/2010/main" val="32219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Identity-Based Bilateral Disputes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Western Balkans - all disputes have an identity basis</a:t>
            </a:r>
          </a:p>
          <a:p>
            <a:pPr marL="0" indent="0">
              <a:buNone/>
            </a:pPr>
            <a:r>
              <a:rPr lang="en-US" dirty="0"/>
              <a:t>Most notable examples of bilateral </a:t>
            </a:r>
            <a:r>
              <a:rPr lang="en-US" dirty="0" err="1"/>
              <a:t>culturized</a:t>
            </a:r>
            <a:r>
              <a:rPr lang="en-US" dirty="0"/>
              <a:t> EU conditionality in the region: </a:t>
            </a:r>
          </a:p>
          <a:p>
            <a:r>
              <a:rPr lang="en-US" dirty="0"/>
              <a:t>2009 Greece vs. North Macedonia (state name) </a:t>
            </a:r>
          </a:p>
          <a:p>
            <a:r>
              <a:rPr lang="en-US" dirty="0"/>
              <a:t>2008 Slovenia vs. Croatia (fishing rights, coastal identity)</a:t>
            </a:r>
          </a:p>
          <a:p>
            <a:r>
              <a:rPr lang="en-US" dirty="0"/>
              <a:t>2012 Romania vs. Serbia (the Vlach issue) </a:t>
            </a:r>
          </a:p>
          <a:p>
            <a:r>
              <a:rPr lang="en-US" dirty="0"/>
              <a:t>2015 Croatia vs. Montenegro (</a:t>
            </a:r>
            <a:r>
              <a:rPr lang="en-US" dirty="0" err="1"/>
              <a:t>Bokelj</a:t>
            </a:r>
            <a:r>
              <a:rPr lang="en-US" dirty="0"/>
              <a:t> Navy, </a:t>
            </a:r>
            <a:r>
              <a:rPr lang="en-US" dirty="0" err="1"/>
              <a:t>Bokelj</a:t>
            </a:r>
            <a:r>
              <a:rPr lang="en-US" dirty="0"/>
              <a:t> identity)</a:t>
            </a:r>
          </a:p>
          <a:p>
            <a:r>
              <a:rPr lang="en-US" dirty="0"/>
              <a:t>2015 Croatia vs. Serbia (history and language textbooks, denial of nation, view on the war) </a:t>
            </a:r>
          </a:p>
          <a:p>
            <a:r>
              <a:rPr lang="en-US" dirty="0"/>
              <a:t>2020 Bulgaria vs. North Macedonia (language, denial of nation)</a:t>
            </a:r>
          </a:p>
        </p:txBody>
      </p:sp>
    </p:spTree>
    <p:extLst>
      <p:ext uri="{BB962C8B-B14F-4D97-AF65-F5344CB8AC3E}">
        <p14:creationId xmlns:p14="http://schemas.microsoft.com/office/powerpoint/2010/main" val="313825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Minorities, identity and heritage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Ethnoreligious minorities consistently and persistently seek their rights within the domain of culture and identity.</a:t>
            </a:r>
          </a:p>
          <a:p>
            <a:r>
              <a:rPr lang="en-GB" dirty="0"/>
              <a:t>The latest phenomenon - exclusion from the process of recognition, research, and protection of cultural heritage, especially intangible heritage.</a:t>
            </a:r>
          </a:p>
          <a:p>
            <a:r>
              <a:rPr lang="en-GB" dirty="0"/>
              <a:t>Realization of human and minority rights unable if they are excluded from the heritage process.</a:t>
            </a:r>
          </a:p>
          <a:p>
            <a:r>
              <a:rPr lang="en-GB" dirty="0"/>
              <a:t>Example: Serbian heritage in the Western Balkans as a source of conflict and an obstacle to development (focus of the SICHWEB project)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1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>
                <a:solidFill>
                  <a:schemeClr val="bg1"/>
                </a:solidFill>
              </a:rPr>
              <a:t>Anthropology and </a:t>
            </a:r>
            <a:r>
              <a:rPr lang="sr-Latn-RS" dirty="0" err="1">
                <a:solidFill>
                  <a:schemeClr val="bg1"/>
                </a:solidFill>
              </a:rPr>
              <a:t>European</a:t>
            </a:r>
            <a:r>
              <a:rPr lang="sr-Latn-RS" dirty="0">
                <a:solidFill>
                  <a:schemeClr val="bg1"/>
                </a:solidFill>
              </a:rPr>
              <a:t> </a:t>
            </a:r>
            <a:r>
              <a:rPr lang="sr-Latn-RS" dirty="0" err="1">
                <a:solidFill>
                  <a:schemeClr val="bg1"/>
                </a:solidFill>
              </a:rPr>
              <a:t>Studies</a:t>
            </a:r>
            <a:br>
              <a:rPr lang="en-US" dirty="0">
                <a:solidFill>
                  <a:schemeClr val="bg1"/>
                </a:solidFill>
              </a:rPr>
            </a:br>
            <a:endParaRPr lang="en-US" sz="3300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/>
              <a:t>Typically, </a:t>
            </a:r>
            <a:r>
              <a:rPr lang="en-US" dirty="0"/>
              <a:t>the study of</a:t>
            </a:r>
            <a:r>
              <a:rPr lang="sr-Latn-RS" dirty="0"/>
              <a:t>:</a:t>
            </a:r>
          </a:p>
          <a:p>
            <a:r>
              <a:rPr lang="en-US" dirty="0"/>
              <a:t>Social and cultural aspects of work of European institutions</a:t>
            </a:r>
          </a:p>
          <a:p>
            <a:r>
              <a:rPr lang="en-US" dirty="0"/>
              <a:t>Europe's cultural diversity, </a:t>
            </a:r>
            <a:endParaRPr lang="sr-Latn-RS" dirty="0"/>
          </a:p>
          <a:p>
            <a:r>
              <a:rPr lang="en-US" dirty="0"/>
              <a:t>the formation of a specific European identity, </a:t>
            </a:r>
            <a:endParaRPr lang="sr-Latn-RS" dirty="0"/>
          </a:p>
          <a:p>
            <a:r>
              <a:rPr lang="en-US" dirty="0"/>
              <a:t>the active strengthening of national identities against the European one, </a:t>
            </a:r>
            <a:endParaRPr lang="sr-Latn-RS" dirty="0"/>
          </a:p>
          <a:p>
            <a:r>
              <a:rPr lang="en-US" dirty="0"/>
              <a:t>specific topics characteristic of specific European regions.</a:t>
            </a:r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r>
              <a:rPr lang="en-US" dirty="0"/>
              <a:t>Proposed </a:t>
            </a:r>
            <a:r>
              <a:rPr lang="sr-Latn-RS" dirty="0"/>
              <a:t>line of research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Rising multidisciplinary and cross-sectoral awareness of the role that intangible cultural heritage can play in cultural diplomacy, especially in the context of the emergence of  "heritage diplomacy". </a:t>
            </a:r>
          </a:p>
        </p:txBody>
      </p:sp>
    </p:spTree>
    <p:extLst>
      <p:ext uri="{BB962C8B-B14F-4D97-AF65-F5344CB8AC3E}">
        <p14:creationId xmlns:p14="http://schemas.microsoft.com/office/powerpoint/2010/main" val="14809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Heritage safeguarding as an instrument of post-conflict stabilization and a source of instability simultaneously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Many actors involved in the WB region stabilization: UNESCO, Council of Europe, EU, OSCE, World Bank, NATO,  Individual  states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Issue - UNESCO heritage falls under the domain of nation states, which leads to:</a:t>
            </a:r>
          </a:p>
          <a:p>
            <a:pPr marL="457200" indent="-457200">
              <a:buAutoNum type="alphaLcParenR"/>
            </a:pPr>
            <a:r>
              <a:rPr lang="en-GB" dirty="0"/>
              <a:t>habitual/inert exclusion or </a:t>
            </a:r>
          </a:p>
          <a:p>
            <a:pPr marL="457200" indent="-457200">
              <a:buAutoNum type="alphaLcParenR"/>
            </a:pPr>
            <a:r>
              <a:rPr lang="en-GB" dirty="0"/>
              <a:t>strategic exclusion of minorities from the heritage process.</a:t>
            </a:r>
          </a:p>
          <a:p>
            <a:endParaRPr lang="en-GB" dirty="0"/>
          </a:p>
          <a:p>
            <a:r>
              <a:rPr lang="en-GB" dirty="0"/>
              <a:t>The open issue of Serbian and other minorities’ heritage in the Western Balkans </a:t>
            </a:r>
            <a:endParaRPr lang="en-GB" dirty="0">
              <a:highlight>
                <a:srgbClr val="00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1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Inclusive safeguarding of minority heritage as an alternative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4954" y="2463282"/>
            <a:ext cx="8825659" cy="379911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Emphasis on INTANGIBLE heritage as the core of collective identity (language, folklore)</a:t>
            </a:r>
          </a:p>
          <a:p>
            <a:endParaRPr lang="en-GB" dirty="0"/>
          </a:p>
          <a:p>
            <a:r>
              <a:rPr lang="en-GB" dirty="0"/>
              <a:t>In a series of projects, we have made progress in promoting the idea of inclusive protection of minority heritage (</a:t>
            </a:r>
            <a:r>
              <a:rPr lang="en-GB" dirty="0" err="1"/>
              <a:t>Bosniak</a:t>
            </a:r>
            <a:r>
              <a:rPr lang="en-GB" dirty="0"/>
              <a:t>, Jew</a:t>
            </a:r>
            <a:r>
              <a:rPr lang="sr-Latn-RS" dirty="0"/>
              <a:t>ish</a:t>
            </a:r>
            <a:r>
              <a:rPr lang="en-GB" dirty="0"/>
              <a:t>, Croatian, Hungarian) in Serbia, particularly the intangible aspects.</a:t>
            </a:r>
          </a:p>
          <a:p>
            <a:endParaRPr lang="en-GB" dirty="0"/>
          </a:p>
          <a:p>
            <a:r>
              <a:rPr lang="en-GB" dirty="0"/>
              <a:t>Bridging the gap between majority and minorities in countries of the region ('Internal cultural diplomacy’)</a:t>
            </a:r>
          </a:p>
          <a:p>
            <a:r>
              <a:rPr lang="en-GB" dirty="0"/>
              <a:t>Opportunity - protecting Serbian heritage in the Western Balkans using the model of minority heritage protection in Serbia.</a:t>
            </a:r>
          </a:p>
          <a:p>
            <a:endParaRPr lang="en-GB" dirty="0"/>
          </a:p>
          <a:p>
            <a:r>
              <a:rPr lang="en-GB" dirty="0"/>
              <a:t>Simultaneous and unified preservation of heritage elements shared by the populations of the Western Balkans, even while they dispute around it, as an alternative approach (Model - </a:t>
            </a:r>
            <a:r>
              <a:rPr lang="en-GB" dirty="0" err="1"/>
              <a:t>Stećci</a:t>
            </a:r>
            <a:r>
              <a:rPr lang="en-GB" dirty="0"/>
              <a:t> on UNESCO's list of world cultural heritage)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8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Heritage diplomacy - an inspiration for multidisciplinary collaboration and a shift in research and development policy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4954" y="2379306"/>
            <a:ext cx="8825659" cy="393751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In the realm of daily politics, it is not realistic to expect significant progress.</a:t>
            </a:r>
          </a:p>
          <a:p>
            <a:endParaRPr lang="en-GB" dirty="0"/>
          </a:p>
          <a:p>
            <a:r>
              <a:rPr lang="en-GB" dirty="0"/>
              <a:t>Both the majority and minorities have become re-traditionalized, re-</a:t>
            </a:r>
            <a:r>
              <a:rPr lang="en-GB" dirty="0" err="1"/>
              <a:t>folklorized</a:t>
            </a:r>
            <a:r>
              <a:rPr lang="en-GB" dirty="0"/>
              <a:t> - nationalism being the dominant idiom for publicly communicating cultural differences.</a:t>
            </a:r>
          </a:p>
          <a:p>
            <a:endParaRPr lang="en-GB" dirty="0"/>
          </a:p>
          <a:p>
            <a:r>
              <a:rPr lang="en-GB" dirty="0"/>
              <a:t>Humanities and social sciences whose research is </a:t>
            </a:r>
            <a:r>
              <a:rPr lang="en-GB" dirty="0" err="1"/>
              <a:t>centered</a:t>
            </a:r>
            <a:r>
              <a:rPr lang="en-GB" dirty="0"/>
              <a:t> on identity are in a subordinate position and undermined in research evaluation framework. This is counter-productive</a:t>
            </a:r>
          </a:p>
          <a:p>
            <a:endParaRPr lang="en-GB" dirty="0"/>
          </a:p>
          <a:p>
            <a:r>
              <a:rPr lang="en-GB" dirty="0"/>
              <a:t>However, cultural policy and research and development policy can still change when it comes to heritage safeguarding - rehabilitating the importance and impact of SSH in diplomacy.</a:t>
            </a:r>
          </a:p>
          <a:p>
            <a:endParaRPr lang="en-GB" dirty="0"/>
          </a:p>
          <a:p>
            <a:r>
              <a:rPr lang="en-GB" b="1" dirty="0"/>
              <a:t>Heritage diplomacy - unifying scientific and cultural diplomacy through SSH,, in terms of research and use of cultural elements that different populations effectively share, even as they </a:t>
            </a:r>
            <a:r>
              <a:rPr lang="sr-Latn-RS" b="1" dirty="0"/>
              <a:t>(sometimes) </a:t>
            </a:r>
            <a:r>
              <a:rPr lang="en-GB" b="1" dirty="0"/>
              <a:t>engage in political disputes around them</a:t>
            </a:r>
          </a:p>
        </p:txBody>
      </p:sp>
    </p:spTree>
    <p:extLst>
      <p:ext uri="{BB962C8B-B14F-4D97-AF65-F5344CB8AC3E}">
        <p14:creationId xmlns:p14="http://schemas.microsoft.com/office/powerpoint/2010/main" val="363935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89</TotalTime>
  <Words>824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Heritage Diplomacy:  Towards Mitigating Bilateral Identity Disputes In The Western Balkans Within the EU Accession Framework Through Inclusive Intangible Culture Research and Safeguarding </vt:lpstr>
      <vt:lpstr>Content </vt:lpstr>
      <vt:lpstr>Bilateral Culturalized Conditionality</vt:lpstr>
      <vt:lpstr>Identity-Based Bilateral Disputes</vt:lpstr>
      <vt:lpstr>Minorities, identity and heritage</vt:lpstr>
      <vt:lpstr>Anthropology and European Studies </vt:lpstr>
      <vt:lpstr>Heritage safeguarding as an instrument of post-conflict stabilization and a source of instability simultaneously</vt:lpstr>
      <vt:lpstr>Inclusive safeguarding of minority heritage as an alternative</vt:lpstr>
      <vt:lpstr>Heritage diplomacy - an inspiration for multidisciplinary collaboration and a shift in research and development policy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Heritage Diplomacy:  Towards Mitigating Bilateral Identity Disputes In The Western Balkans Within the EU Accession Framework Through Inclusive Intangible Culture Research and Safeguarding</dc:title>
  <dc:creator>Marko Milenkovic</dc:creator>
  <cp:lastModifiedBy>mmilenkovic@idn.org.rs</cp:lastModifiedBy>
  <cp:revision>4</cp:revision>
  <dcterms:created xsi:type="dcterms:W3CDTF">2023-07-23T10:00:33Z</dcterms:created>
  <dcterms:modified xsi:type="dcterms:W3CDTF">2023-09-09T10:07:59Z</dcterms:modified>
</cp:coreProperties>
</file>